
<file path=[Content_Types].xml><?xml version="1.0" encoding="utf-8"?>
<Types xmlns="http://schemas.openxmlformats.org/package/2006/content-types">
  <Default Extension="png" ContentType="image/png"/>
  <Override PartName="/docProps/core.xml" ContentType="application/vnd.openxmlformats-package.core-propertie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1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5620"/>
    <p:restoredTop sz="94660"/>
  </p:normalViewPr>
  <p:slideViewPr>
    <p:cSldViewPr snapToGrid="0" snapToObjects="1">
      <p:cViewPr varScale="1">
        <p:scale>
          <a:sx n="146" d="100"/>
          <a:sy n="146" d="100"/>
        </p:scale>
        <p:origin x="-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71FA4-7432-8940-8C02-510E073C17C7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F1933-478B-FF4B-9D41-A11332F47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F1933-478B-FF4B-9D41-A11332F47AC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F1933-478B-FF4B-9D41-A11332F47AC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9BADC-F0B3-0442-A5F7-360E3F3E907D}" type="datetimeFigureOut">
              <a:rPr lang="en-US" smtClean="0"/>
              <a:pPr/>
              <a:t>4/22/11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0409C-DE4E-9C48-8FF6-E57F870C4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1268029" y="-652030"/>
            <a:ext cx="11678228" cy="8249908"/>
            <a:chOff x="-1268029" y="-652030"/>
            <a:chExt cx="11678228" cy="8249908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54078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tree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 rot="3284191">
              <a:off x="4068379" y="-2406872"/>
              <a:ext cx="1114778" cy="11568862"/>
            </a:xfrm>
            <a:prstGeom prst="rect">
              <a:avLst/>
            </a:prstGeom>
            <a:solidFill>
              <a:srgbClr val="D0C146"/>
            </a:solidFill>
            <a:ln>
              <a:solidFill>
                <a:srgbClr val="B0A3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18318015">
              <a:off x="3923239" y="-2387345"/>
              <a:ext cx="1179846" cy="11562382"/>
            </a:xfrm>
            <a:prstGeom prst="rect">
              <a:avLst/>
            </a:prstGeom>
            <a:solidFill>
              <a:srgbClr val="D0C146"/>
            </a:solidFill>
            <a:ln>
              <a:solidFill>
                <a:srgbClr val="B0A3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22"/>
            <p:cNvGrpSpPr/>
            <p:nvPr/>
          </p:nvGrpSpPr>
          <p:grpSpPr>
            <a:xfrm rot="5881326">
              <a:off x="2753995" y="-880901"/>
              <a:ext cx="3709583" cy="8249908"/>
              <a:chOff x="4826542" y="1164994"/>
              <a:chExt cx="2941559" cy="6119904"/>
            </a:xfrm>
          </p:grpSpPr>
          <p:sp>
            <p:nvSpPr>
              <p:cNvPr id="16" name="Freeform 15"/>
              <p:cNvSpPr/>
              <p:nvPr/>
            </p:nvSpPr>
            <p:spPr>
              <a:xfrm rot="13759886">
                <a:off x="3402288" y="2589248"/>
                <a:ext cx="3399264" cy="550755"/>
              </a:xfrm>
              <a:custGeom>
                <a:avLst/>
                <a:gdLst>
                  <a:gd name="connsiteX0" fmla="*/ 738399 w 2111773"/>
                  <a:gd name="connsiteY0" fmla="*/ 79366 h 550755"/>
                  <a:gd name="connsiteX1" fmla="*/ 824987 w 2111773"/>
                  <a:gd name="connsiteY1" fmla="*/ 79366 h 550755"/>
                  <a:gd name="connsiteX2" fmla="*/ 2051643 w 2111773"/>
                  <a:gd name="connsiteY2" fmla="*/ 79366 h 550755"/>
                  <a:gd name="connsiteX3" fmla="*/ 1185768 w 2111773"/>
                  <a:gd name="connsiteY3" fmla="*/ 468984 h 550755"/>
                  <a:gd name="connsiteX4" fmla="*/ 233306 w 2111773"/>
                  <a:gd name="connsiteY4" fmla="*/ 483414 h 550755"/>
                  <a:gd name="connsiteX5" fmla="*/ 88993 w 2111773"/>
                  <a:gd name="connsiteY5" fmla="*/ 64936 h 550755"/>
                  <a:gd name="connsiteX6" fmla="*/ 738399 w 2111773"/>
                  <a:gd name="connsiteY6" fmla="*/ 79366 h 55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773" h="550755">
                    <a:moveTo>
                      <a:pt x="738399" y="79366"/>
                    </a:moveTo>
                    <a:cubicBezTo>
                      <a:pt x="861065" y="81771"/>
                      <a:pt x="824987" y="79366"/>
                      <a:pt x="824987" y="79366"/>
                    </a:cubicBezTo>
                    <a:cubicBezTo>
                      <a:pt x="1043861" y="79366"/>
                      <a:pt x="1991513" y="14430"/>
                      <a:pt x="2051643" y="79366"/>
                    </a:cubicBezTo>
                    <a:cubicBezTo>
                      <a:pt x="2111773" y="144302"/>
                      <a:pt x="1488824" y="401643"/>
                      <a:pt x="1185768" y="468984"/>
                    </a:cubicBezTo>
                    <a:cubicBezTo>
                      <a:pt x="882712" y="536325"/>
                      <a:pt x="416102" y="550755"/>
                      <a:pt x="233306" y="483414"/>
                    </a:cubicBezTo>
                    <a:cubicBezTo>
                      <a:pt x="50510" y="416073"/>
                      <a:pt x="0" y="129872"/>
                      <a:pt x="88993" y="64936"/>
                    </a:cubicBezTo>
                    <a:cubicBezTo>
                      <a:pt x="177986" y="0"/>
                      <a:pt x="615733" y="76961"/>
                      <a:pt x="738399" y="793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 rot="19013623">
                <a:off x="7248576" y="3285267"/>
                <a:ext cx="519525" cy="3999631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 rot="20911974">
              <a:off x="2574017" y="-652031"/>
              <a:ext cx="3709583" cy="8249908"/>
              <a:chOff x="4826542" y="1164994"/>
              <a:chExt cx="2941559" cy="6119904"/>
            </a:xfrm>
          </p:grpSpPr>
          <p:sp>
            <p:nvSpPr>
              <p:cNvPr id="14" name="Freeform 13"/>
              <p:cNvSpPr/>
              <p:nvPr/>
            </p:nvSpPr>
            <p:spPr>
              <a:xfrm rot="13759886">
                <a:off x="3402288" y="2589248"/>
                <a:ext cx="3399264" cy="550755"/>
              </a:xfrm>
              <a:custGeom>
                <a:avLst/>
                <a:gdLst>
                  <a:gd name="connsiteX0" fmla="*/ 738399 w 2111773"/>
                  <a:gd name="connsiteY0" fmla="*/ 79366 h 550755"/>
                  <a:gd name="connsiteX1" fmla="*/ 824987 w 2111773"/>
                  <a:gd name="connsiteY1" fmla="*/ 79366 h 550755"/>
                  <a:gd name="connsiteX2" fmla="*/ 2051643 w 2111773"/>
                  <a:gd name="connsiteY2" fmla="*/ 79366 h 550755"/>
                  <a:gd name="connsiteX3" fmla="*/ 1185768 w 2111773"/>
                  <a:gd name="connsiteY3" fmla="*/ 468984 h 550755"/>
                  <a:gd name="connsiteX4" fmla="*/ 233306 w 2111773"/>
                  <a:gd name="connsiteY4" fmla="*/ 483414 h 550755"/>
                  <a:gd name="connsiteX5" fmla="*/ 88993 w 2111773"/>
                  <a:gd name="connsiteY5" fmla="*/ 64936 h 550755"/>
                  <a:gd name="connsiteX6" fmla="*/ 738399 w 2111773"/>
                  <a:gd name="connsiteY6" fmla="*/ 79366 h 55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773" h="550755">
                    <a:moveTo>
                      <a:pt x="738399" y="79366"/>
                    </a:moveTo>
                    <a:cubicBezTo>
                      <a:pt x="861065" y="81771"/>
                      <a:pt x="824987" y="79366"/>
                      <a:pt x="824987" y="79366"/>
                    </a:cubicBezTo>
                    <a:cubicBezTo>
                      <a:pt x="1043861" y="79366"/>
                      <a:pt x="1991513" y="14430"/>
                      <a:pt x="2051643" y="79366"/>
                    </a:cubicBezTo>
                    <a:cubicBezTo>
                      <a:pt x="2111773" y="144302"/>
                      <a:pt x="1488824" y="401643"/>
                      <a:pt x="1185768" y="468984"/>
                    </a:cubicBezTo>
                    <a:cubicBezTo>
                      <a:pt x="882712" y="536325"/>
                      <a:pt x="416102" y="550755"/>
                      <a:pt x="233306" y="483414"/>
                    </a:cubicBezTo>
                    <a:cubicBezTo>
                      <a:pt x="50510" y="416073"/>
                      <a:pt x="0" y="129872"/>
                      <a:pt x="88993" y="64936"/>
                    </a:cubicBezTo>
                    <a:cubicBezTo>
                      <a:pt x="177986" y="0"/>
                      <a:pt x="615733" y="76961"/>
                      <a:pt x="738399" y="793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 rot="19013623">
                <a:off x="7248576" y="3285267"/>
                <a:ext cx="519525" cy="3999631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6902" y="2979245"/>
              <a:ext cx="1103769" cy="879619"/>
            </a:xfrm>
            <a:prstGeom prst="rect">
              <a:avLst/>
            </a:prstGeom>
          </p:spPr>
        </p:pic>
        <p:sp>
          <p:nvSpPr>
            <p:cNvPr id="12" name="Trapezoid 11"/>
            <p:cNvSpPr/>
            <p:nvPr/>
          </p:nvSpPr>
          <p:spPr>
            <a:xfrm rot="18883196">
              <a:off x="3589329" y="2963594"/>
              <a:ext cx="926179" cy="139568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/>
            <p:cNvSpPr/>
            <p:nvPr/>
          </p:nvSpPr>
          <p:spPr>
            <a:xfrm rot="2759593">
              <a:off x="4651480" y="2923418"/>
              <a:ext cx="926179" cy="139568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589" y="0"/>
            <a:ext cx="7772400" cy="98768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Government of Illyria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8389" y="752515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Parliamentary Monarchy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lum bright="30000" contrast="-4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Illyrian Government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Illyria distributes its power between the local and national government in the federal system. It uses a parliament and elects a prime minister. The members of parliament are selected amongst the provinces of Illyria. This government was established August 12, 1837 when Illyria declared itself a country.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30000" contrast="-4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Branch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Prime minister of Illyria is elected from within Parliament by the Parliament members. The Prime Minister takes care of the day-to-day running of the </a:t>
            </a:r>
            <a:r>
              <a:rPr lang="en-US" dirty="0" smtClean="0"/>
              <a:t>country</a:t>
            </a:r>
            <a:r>
              <a:rPr lang="en-US" dirty="0" smtClean="0"/>
              <a:t> while the monarchy is present for the sake of tradition.</a:t>
            </a:r>
            <a:r>
              <a:rPr lang="en-US" dirty="0" smtClean="0"/>
              <a:t> </a:t>
            </a:r>
            <a:r>
              <a:rPr lang="en-US" dirty="0" smtClean="0"/>
              <a:t>The Prime Minister also elects a cabinet to aid him in the various aspects of his job. The nationalist party currently holds the most seats in Parliament, so the Prime minister is a representative of this party.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30000" contrast="-4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Cabinet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Illyrian Cabinet consists of:</a:t>
            </a:r>
          </a:p>
          <a:p>
            <a:pPr lvl="1"/>
            <a:r>
              <a:rPr lang="en-US" dirty="0" smtClean="0"/>
              <a:t>The secretary of state</a:t>
            </a:r>
          </a:p>
          <a:p>
            <a:pPr lvl="1"/>
            <a:r>
              <a:rPr lang="en-US" dirty="0" smtClean="0"/>
              <a:t>The secretary of defense</a:t>
            </a:r>
          </a:p>
          <a:p>
            <a:pPr lvl="1"/>
            <a:r>
              <a:rPr lang="en-US" dirty="0" smtClean="0"/>
              <a:t>The attorney general</a:t>
            </a:r>
          </a:p>
          <a:p>
            <a:pPr lvl="1"/>
            <a:r>
              <a:rPr lang="en-US" dirty="0" smtClean="0"/>
              <a:t>The secretary of agriculture</a:t>
            </a:r>
          </a:p>
          <a:p>
            <a:pPr lvl="1"/>
            <a:r>
              <a:rPr lang="en-US" dirty="0" smtClean="0"/>
              <a:t>The secretary of commerce</a:t>
            </a:r>
          </a:p>
          <a:p>
            <a:pPr lvl="1"/>
            <a:r>
              <a:rPr lang="en-US" dirty="0" smtClean="0"/>
              <a:t>The secretary of education</a:t>
            </a:r>
          </a:p>
          <a:p>
            <a:pPr lvl="1"/>
            <a:r>
              <a:rPr lang="en-US" dirty="0" smtClean="0"/>
              <a:t>The secretary of transportation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28000" contrast="-46000"/>
          </a:blip>
          <a:srcRect b="20564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5030"/>
            <a:ext cx="8229600" cy="2176637"/>
          </a:xfrm>
        </p:spPr>
        <p:txBody>
          <a:bodyPr>
            <a:normAutofit/>
          </a:bodyPr>
          <a:lstStyle/>
          <a:p>
            <a:r>
              <a:rPr lang="en-US" sz="8000" dirty="0" smtClean="0"/>
              <a:t>Legislative Branch</a:t>
            </a:r>
            <a:endParaRPr lang="en-US" sz="8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 bright="28000" contrast="-46000"/>
          </a:blip>
          <a:srcRect b="20564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Bicameral Parliament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7920"/>
            <a:ext cx="8229600" cy="5078800"/>
          </a:xfrm>
        </p:spPr>
        <p:txBody>
          <a:bodyPr/>
          <a:lstStyle/>
          <a:p>
            <a:r>
              <a:rPr lang="en-US" dirty="0" smtClean="0"/>
              <a:t>Senate:</a:t>
            </a:r>
          </a:p>
          <a:p>
            <a:pPr lvl="1"/>
            <a:r>
              <a:rPr lang="en-US" dirty="0" smtClean="0"/>
              <a:t>81 members</a:t>
            </a:r>
          </a:p>
          <a:p>
            <a:pPr lvl="1"/>
            <a:r>
              <a:rPr lang="en-US" dirty="0" smtClean="0"/>
              <a:t>Each electoral province has three representatives.</a:t>
            </a:r>
          </a:p>
          <a:p>
            <a:pPr lvl="1"/>
            <a:r>
              <a:rPr lang="en-US" dirty="0" smtClean="0"/>
              <a:t>The representatives are elected by an electoral college. </a:t>
            </a:r>
          </a:p>
          <a:p>
            <a:pPr lvl="1"/>
            <a:r>
              <a:rPr lang="en-US" dirty="0" smtClean="0"/>
              <a:t>Serve a term of 6 years</a:t>
            </a:r>
          </a:p>
          <a:p>
            <a:pPr lvl="1"/>
            <a:r>
              <a:rPr lang="en-US" dirty="0" smtClean="0"/>
              <a:t>The Senate is a continuous body and so only one third of  seats are up for reelection at a time.</a:t>
            </a:r>
          </a:p>
          <a:p>
            <a:pPr lvl="1"/>
            <a:r>
              <a:rPr lang="en-US" dirty="0" smtClean="0"/>
              <a:t>The political party currently holding the senate is the Nationalist Party; led by Sir Edward </a:t>
            </a:r>
            <a:r>
              <a:rPr lang="en-US" dirty="0" err="1" smtClean="0"/>
              <a:t>Depaul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28000" contrast="-46000"/>
          </a:blip>
          <a:srcRect b="20564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Bicameral Parliament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89384"/>
          </a:xfrm>
        </p:spPr>
        <p:txBody>
          <a:bodyPr/>
          <a:lstStyle/>
          <a:p>
            <a:r>
              <a:rPr lang="en-US" dirty="0" smtClean="0"/>
              <a:t>Congressional Deputies:</a:t>
            </a:r>
          </a:p>
          <a:p>
            <a:pPr lvl="1"/>
            <a:r>
              <a:rPr lang="en-US" dirty="0"/>
              <a:t>2</a:t>
            </a:r>
            <a:r>
              <a:rPr lang="en-US" dirty="0" smtClean="0"/>
              <a:t>00 Members</a:t>
            </a:r>
          </a:p>
          <a:p>
            <a:pPr lvl="1"/>
            <a:r>
              <a:rPr lang="en-US" dirty="0" smtClean="0"/>
              <a:t>The number of members per electoral province is dependant upon the province’s population.</a:t>
            </a:r>
          </a:p>
          <a:p>
            <a:pPr lvl="1"/>
            <a:r>
              <a:rPr lang="en-US" dirty="0" smtClean="0"/>
              <a:t>The members are elected by popular vote.</a:t>
            </a:r>
          </a:p>
          <a:p>
            <a:pPr lvl="1"/>
            <a:r>
              <a:rPr lang="en-US" dirty="0" smtClean="0"/>
              <a:t>Serve a four year term</a:t>
            </a:r>
          </a:p>
          <a:p>
            <a:pPr lvl="1"/>
            <a:r>
              <a:rPr lang="en-US" dirty="0" smtClean="0"/>
              <a:t>The current political party that holds the majority are the Conservative Nationalist; led by Roberto </a:t>
            </a:r>
            <a:r>
              <a:rPr lang="en-US" dirty="0" err="1" smtClean="0"/>
              <a:t>Senaldes</a:t>
            </a: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 bright="26000" contrast="-48000"/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786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/>
              <a:t>Judicial Branch</a:t>
            </a:r>
            <a:endParaRPr lang="en-US" sz="7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3355" y="6481732"/>
            <a:ext cx="18865908" cy="141494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26000" contrast="-48000"/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45686"/>
            <a:ext cx="9144000" cy="6412314"/>
          </a:xfrm>
        </p:spPr>
        <p:txBody>
          <a:bodyPr>
            <a:normAutofit/>
          </a:bodyPr>
          <a:lstStyle/>
          <a:p>
            <a:r>
              <a:rPr lang="en-US" dirty="0" smtClean="0"/>
              <a:t>Supreme Court of Appeals; also know as </a:t>
            </a:r>
            <a:r>
              <a:rPr lang="en-US" dirty="0" err="1" smtClean="0"/>
              <a:t>Cour</a:t>
            </a:r>
            <a:r>
              <a:rPr lang="en-US" dirty="0" smtClean="0"/>
              <a:t> de Cassation</a:t>
            </a:r>
          </a:p>
          <a:p>
            <a:r>
              <a:rPr lang="en-US" dirty="0" smtClean="0"/>
              <a:t>Judges are appointed by the</a:t>
            </a:r>
            <a:r>
              <a:rPr lang="en-US" dirty="0" smtClean="0"/>
              <a:t> Prime Minister based </a:t>
            </a:r>
            <a:r>
              <a:rPr lang="en-US" dirty="0" smtClean="0"/>
              <a:t>off of the Senate nominees which have been second by the Congressional Deputies.</a:t>
            </a:r>
          </a:p>
          <a:p>
            <a:r>
              <a:rPr lang="en-US" dirty="0" smtClean="0"/>
              <a:t>There are a total of 6 judges who all serve unlimited terms unless proven to ignore their civic duties.</a:t>
            </a:r>
          </a:p>
          <a:p>
            <a:r>
              <a:rPr lang="en-US" dirty="0" smtClean="0"/>
              <a:t>There is also a Constitutional Council made up of seven members chosen specifically by the Senate</a:t>
            </a:r>
          </a:p>
          <a:p>
            <a:r>
              <a:rPr lang="en-US" dirty="0" smtClean="0"/>
              <a:t>This section of the court is brought in only in the cases in which there is a conflict amongst the members of the Supreme Court Judges.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397</Words>
  <Application>Microsoft Macintosh PowerPoint</Application>
  <PresentationFormat>On-screen Show (4:3)</PresentationFormat>
  <Paragraphs>40</Paragraphs>
  <Slides>9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Government of Illyria</vt:lpstr>
      <vt:lpstr>Illyrian Government</vt:lpstr>
      <vt:lpstr>Executive Branch</vt:lpstr>
      <vt:lpstr>Cabinet</vt:lpstr>
      <vt:lpstr>Legislative Branch</vt:lpstr>
      <vt:lpstr>Bicameral Parliament</vt:lpstr>
      <vt:lpstr>Bicameral Parliament</vt:lpstr>
      <vt:lpstr>Judicial Branch</vt:lpstr>
      <vt:lpstr>Slide 9</vt:lpstr>
    </vt:vector>
  </TitlesOfParts>
  <Company>Marietta High School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 of Illyria</dc:title>
  <dc:creator>Morgan Van Den Eynde</dc:creator>
  <cp:lastModifiedBy>Lara Sterling</cp:lastModifiedBy>
  <cp:revision>6</cp:revision>
  <dcterms:created xsi:type="dcterms:W3CDTF">2011-04-23T00:47:14Z</dcterms:created>
  <dcterms:modified xsi:type="dcterms:W3CDTF">2011-04-23T00:48:59Z</dcterms:modified>
</cp:coreProperties>
</file>